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11" r:id="rId1"/>
  </p:sldMasterIdLst>
  <p:notesMasterIdLst>
    <p:notesMasterId r:id="rId34"/>
  </p:notesMasterIdLst>
  <p:sldIdLst>
    <p:sldId id="289" r:id="rId2"/>
    <p:sldId id="290" r:id="rId3"/>
    <p:sldId id="292" r:id="rId4"/>
    <p:sldId id="294" r:id="rId5"/>
    <p:sldId id="323" r:id="rId6"/>
    <p:sldId id="296" r:id="rId7"/>
    <p:sldId id="297" r:id="rId8"/>
    <p:sldId id="298" r:id="rId9"/>
    <p:sldId id="309" r:id="rId10"/>
    <p:sldId id="332" r:id="rId11"/>
    <p:sldId id="310" r:id="rId12"/>
    <p:sldId id="311" r:id="rId13"/>
    <p:sldId id="324" r:id="rId14"/>
    <p:sldId id="326" r:id="rId15"/>
    <p:sldId id="312" r:id="rId16"/>
    <p:sldId id="313" r:id="rId17"/>
    <p:sldId id="327" r:id="rId18"/>
    <p:sldId id="299" r:id="rId19"/>
    <p:sldId id="328" r:id="rId20"/>
    <p:sldId id="315" r:id="rId21"/>
    <p:sldId id="329" r:id="rId22"/>
    <p:sldId id="317" r:id="rId23"/>
    <p:sldId id="318" r:id="rId24"/>
    <p:sldId id="301" r:id="rId25"/>
    <p:sldId id="302" r:id="rId26"/>
    <p:sldId id="330" r:id="rId27"/>
    <p:sldId id="325" r:id="rId28"/>
    <p:sldId id="319" r:id="rId29"/>
    <p:sldId id="320" r:id="rId30"/>
    <p:sldId id="331" r:id="rId31"/>
    <p:sldId id="321" r:id="rId32"/>
    <p:sldId id="308" r:id="rId33"/>
  </p:sldIdLst>
  <p:sldSz cx="7772400" cy="10744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2I_Harsh" initials="O" lastIdx="1" clrIdx="0">
    <p:extLst>
      <p:ext uri="{19B8F6BF-5375-455C-9EA6-DF929625EA0E}">
        <p15:presenceInfo xmlns:p15="http://schemas.microsoft.com/office/powerpoint/2012/main" userId="O2I_Hars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62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5441" autoAdjust="0"/>
  </p:normalViewPr>
  <p:slideViewPr>
    <p:cSldViewPr snapToGrid="0">
      <p:cViewPr varScale="1">
        <p:scale>
          <a:sx n="56" d="100"/>
          <a:sy n="56" d="100"/>
        </p:scale>
        <p:origin x="226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4E4B1C-0637-4873-9899-0D1E3978664F}" type="datetimeFigureOut">
              <a:rPr lang="en-US" smtClean="0"/>
              <a:t>6/7/2019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12988" y="1143000"/>
            <a:ext cx="2232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67708-E8FF-44C4-BC43-61546E9B8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2988" y="1143000"/>
            <a:ext cx="22320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947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6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39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66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1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58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95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93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7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4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79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60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2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31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23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4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45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4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19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73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2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67708-E8FF-44C4-BC43-61546E9B8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4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7196" y="-13266"/>
            <a:ext cx="7795619" cy="10770732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1006" y="3767104"/>
            <a:ext cx="4952711" cy="2579206"/>
          </a:xfrm>
        </p:spPr>
        <p:txBody>
          <a:bodyPr anchor="b">
            <a:noAutofit/>
          </a:bodyPr>
          <a:lstStyle>
            <a:lvl1pPr algn="r">
              <a:defRPr sz="459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1006" y="6346307"/>
            <a:ext cx="4952711" cy="1718475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4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0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704AD-A959-4C0F-BF9B-C0EDB5AC89DF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11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7" cy="53323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" y="7003627"/>
            <a:ext cx="5395557" cy="2461174"/>
          </a:xfrm>
        </p:spPr>
        <p:txBody>
          <a:bodyPr anchor="ctr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6212D-69D1-4826-AF91-38507A0BC12C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5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52" y="955040"/>
            <a:ext cx="516135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35913" y="5690447"/>
            <a:ext cx="4606833" cy="5969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3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03627"/>
            <a:ext cx="5395558" cy="2461174"/>
          </a:xfrm>
        </p:spPr>
        <p:txBody>
          <a:bodyPr anchor="ctr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820C2-367E-480C-B830-EE6B7140DBBD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0305" y="1238259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5545" y="4522271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8146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3026781"/>
            <a:ext cx="5395558" cy="4066221"/>
          </a:xfrm>
        </p:spPr>
        <p:txBody>
          <a:bodyPr anchor="b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7C99-2973-4A39-94A3-3B1E63AA08E9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68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652" y="955040"/>
            <a:ext cx="516135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8157" y="6287347"/>
            <a:ext cx="5395559" cy="80565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FB68C-FA71-4884-9E4A-0F67E9413E2A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0305" y="1238259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35545" y="4522271"/>
            <a:ext cx="388721" cy="916149"/>
          </a:xfrm>
          <a:prstGeom prst="rect">
            <a:avLst/>
          </a:prstGeom>
        </p:spPr>
        <p:txBody>
          <a:bodyPr vert="horz" lIns="77724" tIns="38862" rIns="77724" bIns="38862" rtlCol="0" anchor="ctr">
            <a:noAutofit/>
          </a:bodyPr>
          <a:lstStyle/>
          <a:p>
            <a:pPr lvl="0"/>
            <a:r>
              <a:rPr lang="en-US" sz="68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619038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471" y="955040"/>
            <a:ext cx="5390245" cy="4735407"/>
          </a:xfrm>
        </p:spPr>
        <p:txBody>
          <a:bodyPr anchor="ctr">
            <a:normAutofit/>
          </a:bodyPr>
          <a:lstStyle>
            <a:lvl1pPr algn="l">
              <a:defRPr sz="37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8157" y="6287347"/>
            <a:ext cx="5395559" cy="80565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40">
                <a:solidFill>
                  <a:schemeClr val="accent1"/>
                </a:solidFill>
              </a:defRPr>
            </a:lvl1pPr>
            <a:lvl2pPr marL="388620" indent="0">
              <a:buFontTx/>
              <a:buNone/>
              <a:defRPr/>
            </a:lvl2pPr>
            <a:lvl3pPr marL="777240" indent="0">
              <a:buFontTx/>
              <a:buNone/>
              <a:defRPr/>
            </a:lvl3pPr>
            <a:lvl4pPr marL="1165860" indent="0">
              <a:buFontTx/>
              <a:buNone/>
              <a:defRPr/>
            </a:lvl4pPr>
            <a:lvl5pPr marL="155448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2371799"/>
          </a:xfrm>
        </p:spPr>
        <p:txBody>
          <a:bodyPr anchor="t">
            <a:normAutofit/>
          </a:bodyPr>
          <a:lstStyle>
            <a:lvl1pPr marL="0" indent="0" algn="l">
              <a:buNone/>
              <a:defRPr sz="153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1A13D-88EC-4001-B903-C501E9B7A20B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280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C6390-9B02-42C8-BEDF-F95A00686FB3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5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80715" y="955041"/>
            <a:ext cx="831990" cy="8227273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59" y="955041"/>
            <a:ext cx="4415772" cy="82272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9258-059B-405E-A50A-2C9D19432701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8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50762-F8AC-437F-A851-1F74DDD993CE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3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4231360"/>
            <a:ext cx="5395558" cy="2861644"/>
          </a:xfrm>
        </p:spPr>
        <p:txBody>
          <a:bodyPr anchor="b"/>
          <a:lstStyle>
            <a:lvl1pPr algn="l">
              <a:defRPr sz="3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7093002"/>
            <a:ext cx="5395558" cy="1347960"/>
          </a:xfrm>
        </p:spPr>
        <p:txBody>
          <a:bodyPr anchor="t"/>
          <a:lstStyle>
            <a:lvl1pPr marL="0" indent="0" algn="l">
              <a:buNone/>
              <a:defRPr sz="1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DC4DC-1CB7-439C-B723-5DB40E6BCAC4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7" cy="2069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" y="3384923"/>
            <a:ext cx="2624893" cy="6079876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88823" y="3384925"/>
            <a:ext cx="2624894" cy="6079878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43B14-F956-4CD7-A5D5-28E483332293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6" cy="206925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3385540"/>
            <a:ext cx="2627071" cy="902810"/>
          </a:xfrm>
        </p:spPr>
        <p:txBody>
          <a:bodyPr anchor="b">
            <a:noAutofit/>
          </a:bodyPr>
          <a:lstStyle>
            <a:lvl1pPr marL="0" indent="0">
              <a:buNone/>
              <a:defRPr sz="2040" b="0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59" y="4288353"/>
            <a:ext cx="2627071" cy="5176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6644" y="3385540"/>
            <a:ext cx="2627071" cy="902810"/>
          </a:xfrm>
        </p:spPr>
        <p:txBody>
          <a:bodyPr anchor="b">
            <a:noAutofit/>
          </a:bodyPr>
          <a:lstStyle>
            <a:lvl1pPr marL="0" indent="0">
              <a:buNone/>
              <a:defRPr sz="2040" b="0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86644" y="4288353"/>
            <a:ext cx="2627071" cy="517645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6B06-DB59-41BD-B32C-F3342F6747FB}" type="datetime1">
              <a:rPr lang="en-US" smtClean="0"/>
              <a:t>6/7/2019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955040"/>
            <a:ext cx="5395557" cy="20692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F145C-62A5-473C-BC14-04807A002EE4}" type="datetime1">
              <a:rPr lang="en-US" smtClean="0"/>
              <a:t>6/7/2019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96AB4-153B-42A0-B046-2E68ADAC9921}" type="datetime1">
              <a:rPr lang="en-US" smtClean="0"/>
              <a:t>6/7/2019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9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2347813"/>
            <a:ext cx="2371655" cy="2002930"/>
          </a:xfrm>
        </p:spPr>
        <p:txBody>
          <a:bodyPr anchor="b">
            <a:normAutofit/>
          </a:bodyPr>
          <a:lstStyle>
            <a:lvl1pPr>
              <a:defRPr sz="1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5584" y="806716"/>
            <a:ext cx="2878131" cy="865808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59" y="4350742"/>
            <a:ext cx="2371655" cy="4048970"/>
          </a:xfrm>
        </p:spPr>
        <p:txBody>
          <a:bodyPr>
            <a:normAutofit/>
          </a:bodyPr>
          <a:lstStyle>
            <a:lvl1pPr marL="0" indent="0">
              <a:buNone/>
              <a:defRPr sz="1190"/>
            </a:lvl1pPr>
            <a:lvl2pPr marL="291465" indent="0">
              <a:buNone/>
              <a:defRPr sz="893"/>
            </a:lvl2pPr>
            <a:lvl3pPr marL="582930" indent="0">
              <a:buNone/>
              <a:defRPr sz="765"/>
            </a:lvl3pPr>
            <a:lvl4pPr marL="874395" indent="0">
              <a:buNone/>
              <a:defRPr sz="638"/>
            </a:lvl4pPr>
            <a:lvl5pPr marL="1165860" indent="0">
              <a:buNone/>
              <a:defRPr sz="638"/>
            </a:lvl5pPr>
            <a:lvl6pPr marL="1457325" indent="0">
              <a:buNone/>
              <a:defRPr sz="638"/>
            </a:lvl6pPr>
            <a:lvl7pPr marL="1748790" indent="0">
              <a:buNone/>
              <a:defRPr sz="638"/>
            </a:lvl7pPr>
            <a:lvl8pPr marL="2040255" indent="0">
              <a:buNone/>
              <a:defRPr sz="638"/>
            </a:lvl8pPr>
            <a:lvl9pPr marL="2331720" indent="0">
              <a:buNone/>
              <a:defRPr sz="63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B67B6-B4BD-4A9B-B203-91D905A84B16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2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59" y="7520940"/>
            <a:ext cx="5395557" cy="887890"/>
          </a:xfrm>
        </p:spPr>
        <p:txBody>
          <a:bodyPr anchor="b">
            <a:normAutofit/>
          </a:bodyPr>
          <a:lstStyle>
            <a:lvl1pPr algn="l">
              <a:defRPr sz="20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159" y="955040"/>
            <a:ext cx="5395557" cy="6024958"/>
          </a:xfrm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59" y="8408830"/>
            <a:ext cx="5395557" cy="1055971"/>
          </a:xfrm>
        </p:spPr>
        <p:txBody>
          <a:bodyPr>
            <a:normAutofit/>
          </a:bodyPr>
          <a:lstStyle>
            <a:lvl1pPr marL="0" indent="0">
              <a:buNone/>
              <a:defRPr sz="102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3FA7-CF90-415B-9A53-F680301F0089}" type="datetime1">
              <a:rPr lang="en-US" smtClean="0"/>
              <a:t>6/7/2019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0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7196" y="-13266"/>
            <a:ext cx="7795619" cy="10770732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8160" y="955040"/>
            <a:ext cx="5395556" cy="2069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59" y="3384925"/>
            <a:ext cx="5395557" cy="6079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94469" y="9464803"/>
            <a:ext cx="581512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741B7-8877-40BD-A7B2-E6795B6597AA}" type="datetime1">
              <a:rPr lang="en-US" smtClean="0"/>
              <a:t>6/7/2019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8160" y="9464803"/>
            <a:ext cx="3929527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77975" y="9464803"/>
            <a:ext cx="435742" cy="572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accent1"/>
                </a:solidFill>
              </a:defRPr>
            </a:lvl1pPr>
          </a:lstStyle>
          <a:p>
            <a:fld id="{75A984BB-F7F3-4337-9CDD-F27E29755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6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hf hdr="0" ftr="0" dt="0"/>
  <p:txStyles>
    <p:titleStyle>
      <a:lvl1pPr algn="l" defTabSz="388620" rtl="0" eaLnBrk="1" latinLnBrk="0" hangingPunct="1">
        <a:spcBef>
          <a:spcPct val="0"/>
        </a:spcBef>
        <a:buNone/>
        <a:defRPr sz="306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1465" indent="-291465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3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1508" indent="-242888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7155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19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36017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74879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13741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52603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91465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303270" indent="-194310" algn="l" defTabSz="388620" rtl="0" eaLnBrk="1" latinLnBrk="0" hangingPunct="1">
        <a:spcBef>
          <a:spcPts val="8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2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38862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api.thingspeak.com/update?api_key=3MOK54S7MBTBIODA&amp;field1=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api.thingspeak.com/update?api_key=3MOK54S7MBTBIODA&amp;field1=0" TargetMode="External"/><Relationship Id="rId4" Type="http://schemas.openxmlformats.org/officeDocument/2006/relationships/hyperlink" Target="https://api.thingspeak.com/update?api_key=KEY&amp;field1=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asycoding.tn/TUNIOT/demos/cod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asycoding.tn/TUNIOT/demos/code/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7.png"/><Relationship Id="rId4" Type="http://schemas.openxmlformats.org/officeDocument/2006/relationships/hyperlink" Target="http://arduino.esp8266.com/stable/package_esp8266com_index.js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2.appinventor.mit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2.appinventor.mit.edu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1316" y="4010443"/>
            <a:ext cx="74710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SMART PLUG </a:t>
            </a:r>
            <a:endParaRPr lang="en-US" sz="4000" dirty="0"/>
          </a:p>
          <a:p>
            <a:r>
              <a:rPr lang="en-US" dirty="0" smtClean="0"/>
              <a:t>EDUCATIONAL DIY KIT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2414" t="57080" r="66904" b="27654"/>
          <a:stretch/>
        </p:blipFill>
        <p:spPr>
          <a:xfrm>
            <a:off x="5948493" y="3688208"/>
            <a:ext cx="1823907" cy="162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10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78689" y="1642606"/>
            <a:ext cx="2886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4.2 : From the “ON” button drawer, select “when Button1.Click do” block and drag it in the workspace.</a:t>
            </a: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97" y="1440211"/>
            <a:ext cx="2765747" cy="31536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1B1249-2221-43AA-82C7-6E8C0AF9C3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78689" y="3325680"/>
            <a:ext cx="2920732" cy="11755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2" y="5285356"/>
            <a:ext cx="2976232" cy="31882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2DAE2D-A3BD-4147-B08C-BE571810E4DA}"/>
              </a:ext>
            </a:extLst>
          </p:cNvPr>
          <p:cNvPicPr/>
          <p:nvPr/>
        </p:nvPicPr>
        <p:blipFill rotWithShape="1">
          <a:blip r:embed="rId5"/>
          <a:srcRect l="33658" t="9287" b="57482"/>
          <a:stretch/>
        </p:blipFill>
        <p:spPr>
          <a:xfrm>
            <a:off x="218873" y="7350015"/>
            <a:ext cx="2959816" cy="10133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25515" y="5233288"/>
            <a:ext cx="249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4.3 : Add a “set Web1.Url” block and connect it to the “when Button1.Click do” block</a:t>
            </a:r>
          </a:p>
        </p:txBody>
      </p:sp>
    </p:spTree>
    <p:extLst>
      <p:ext uri="{BB962C8B-B14F-4D97-AF65-F5344CB8AC3E}">
        <p14:creationId xmlns:p14="http://schemas.microsoft.com/office/powerpoint/2010/main" val="212820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12" name="Picture 1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62" y="959709"/>
            <a:ext cx="2761829" cy="33880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213491" y="1039902"/>
            <a:ext cx="2942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4.4: Add a “text string” block and connect it to “set Web1.Url” block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1662" y="4574547"/>
            <a:ext cx="5911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4.5: In the text block, write the following:</a:t>
            </a:r>
          </a:p>
          <a:p>
            <a:r>
              <a:rPr lang="en-US" u="sng" dirty="0">
                <a:hlinkClick r:id="rId4"/>
              </a:rPr>
              <a:t>https://</a:t>
            </a:r>
            <a:r>
              <a:rPr lang="en-US" u="sng" dirty="0" smtClean="0">
                <a:hlinkClick r:id="rId4"/>
              </a:rPr>
              <a:t>api.thingspeak.com/update?api_key=</a:t>
            </a:r>
            <a:r>
              <a:rPr lang="en-US" b="1" u="sng" dirty="0" smtClean="0">
                <a:hlinkClick r:id="rId4"/>
              </a:rPr>
              <a:t>3MOK54S7MBTBIODA</a:t>
            </a:r>
            <a:r>
              <a:rPr lang="en-US" u="sng" dirty="0" smtClean="0">
                <a:hlinkClick r:id="rId4"/>
              </a:rPr>
              <a:t>&amp;field1=1</a:t>
            </a:r>
            <a:endParaRPr lang="en-IN" dirty="0"/>
          </a:p>
          <a:p>
            <a:r>
              <a:rPr lang="en-US" dirty="0" smtClean="0"/>
              <a:t>In </a:t>
            </a:r>
            <a:r>
              <a:rPr lang="en-US" dirty="0"/>
              <a:t>place of the word “3MOK54S7MBTBIODA”, write the WRITE API KEY of your own ThingSpeak channel.</a:t>
            </a:r>
            <a:endParaRPr lang="en-IN" dirty="0"/>
          </a:p>
          <a:p>
            <a:endParaRPr lang="en-US" dirty="0" smtClean="0"/>
          </a:p>
        </p:txBody>
      </p:sp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945" y="6605872"/>
            <a:ext cx="3774540" cy="305727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361099" y="6605872"/>
            <a:ext cx="2227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4.6: Add a “call.Web1.get” block to send the http request.</a:t>
            </a:r>
          </a:p>
        </p:txBody>
      </p:sp>
    </p:spTree>
    <p:extLst>
      <p:ext uri="{BB962C8B-B14F-4D97-AF65-F5344CB8AC3E}">
        <p14:creationId xmlns:p14="http://schemas.microsoft.com/office/powerpoint/2010/main" val="18403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48E600-A5B4-4DA4-9AE3-E4D79101E9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904" y="4396065"/>
            <a:ext cx="6286190" cy="9179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1904" y="961388"/>
            <a:ext cx="58455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4.7: </a:t>
            </a:r>
            <a:r>
              <a:rPr lang="en-US" dirty="0"/>
              <a:t>This means that every time you click the “ON” button, the web URL will be set to </a:t>
            </a:r>
            <a:r>
              <a:rPr lang="en-US" u="sng" dirty="0">
                <a:hlinkClick r:id="rId4"/>
              </a:rPr>
              <a:t>https://api.thingspeak.com\update?api_key=3MOK54S7MBTBIODA &amp;field1=1</a:t>
            </a:r>
            <a:r>
              <a:rPr lang="en-US" dirty="0"/>
              <a:t> and a value of 1 will be sent to the ThingSpeak channel at field1. </a:t>
            </a:r>
            <a:endParaRPr lang="en-IN" dirty="0"/>
          </a:p>
          <a:p>
            <a:r>
              <a:rPr lang="en-US" dirty="0"/>
              <a:t>Do the same for OFF button. However, a value of 0 will be sent to ThingSpeak instead of 1. The web URL will thus be:</a:t>
            </a:r>
            <a:endParaRPr lang="en-IN" dirty="0"/>
          </a:p>
          <a:p>
            <a:r>
              <a:rPr lang="en-US" u="sng" dirty="0">
                <a:hlinkClick r:id="rId5"/>
              </a:rPr>
              <a:t>https://api.thingspeak.com\update?api_key=</a:t>
            </a:r>
            <a:r>
              <a:rPr lang="en-US" b="1" u="sng" dirty="0">
                <a:hlinkClick r:id="rId5"/>
              </a:rPr>
              <a:t>3MOK54S7MBTBIODA</a:t>
            </a:r>
            <a:r>
              <a:rPr lang="en-US" u="sng" dirty="0">
                <a:hlinkClick r:id="rId5"/>
              </a:rPr>
              <a:t>&amp;field1=0</a:t>
            </a:r>
            <a:endParaRPr lang="en-IN" dirty="0"/>
          </a:p>
          <a:p>
            <a:r>
              <a:rPr lang="en-US" dirty="0"/>
              <a:t>In place of </a:t>
            </a:r>
            <a:r>
              <a:rPr lang="en-US" dirty="0" smtClean="0"/>
              <a:t>“</a:t>
            </a:r>
            <a:r>
              <a:rPr lang="en-US" dirty="0"/>
              <a:t>3MOK54S7MBTBIODA”, write the WRITE API KEY of your own ThingSpeak channel.</a:t>
            </a:r>
            <a:endParaRPr lang="en-IN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04" y="8118630"/>
            <a:ext cx="6411220" cy="13432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43122" y="5942299"/>
            <a:ext cx="61203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</a:t>
            </a:r>
            <a:r>
              <a:rPr lang="en-US" dirty="0" smtClean="0"/>
              <a:t>: Install the app</a:t>
            </a:r>
          </a:p>
          <a:p>
            <a:r>
              <a:rPr lang="en-US" dirty="0" smtClean="0"/>
              <a:t>Step 5.1: After completing all the step, click on the “App( provide QR code .</a:t>
            </a:r>
            <a:r>
              <a:rPr lang="en-US" dirty="0" err="1" smtClean="0"/>
              <a:t>apk</a:t>
            </a:r>
            <a:r>
              <a:rPr lang="en-US" dirty="0" smtClean="0"/>
              <a:t>)”.</a:t>
            </a:r>
          </a:p>
          <a:p>
            <a:r>
              <a:rPr lang="en-US" dirty="0" smtClean="0"/>
              <a:t>Now scan the QR code from your smartphone, it will download the </a:t>
            </a:r>
            <a:r>
              <a:rPr lang="en-US" dirty="0" err="1" smtClean="0"/>
              <a:t>apk</a:t>
            </a:r>
            <a:r>
              <a:rPr lang="en-US" dirty="0" smtClean="0"/>
              <a:t> to your phone’s local storage.</a:t>
            </a:r>
          </a:p>
          <a:p>
            <a:r>
              <a:rPr lang="en-US" dirty="0" smtClean="0"/>
              <a:t>Now install it, and now your app is ready to control your home appliances</a:t>
            </a:r>
          </a:p>
        </p:txBody>
      </p:sp>
    </p:spTree>
    <p:extLst>
      <p:ext uri="{BB962C8B-B14F-4D97-AF65-F5344CB8AC3E}">
        <p14:creationId xmlns:p14="http://schemas.microsoft.com/office/powerpoint/2010/main" val="27969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UPDATE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FLOW CHART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1489523" y="1348904"/>
            <a:ext cx="572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SET UP TUNIOT </a:t>
            </a:r>
          </a:p>
          <a:p>
            <a:r>
              <a:rPr lang="en-US" u="sng" dirty="0">
                <a:hlinkClick r:id="rId3"/>
              </a:rPr>
              <a:t>http://easycoding.tn/TUNIOT/demos/code/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472710" y="2209046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WIFI CONNECTIVITY</a:t>
            </a:r>
          </a:p>
          <a:p>
            <a:r>
              <a:rPr lang="en-US" dirty="0" smtClean="0"/>
              <a:t>Enter Wi-Fi Name and Password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72710" y="3077637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CONNECT TO CLOUD </a:t>
            </a:r>
          </a:p>
          <a:p>
            <a:r>
              <a:rPr lang="en-US" dirty="0" smtClean="0"/>
              <a:t>Procure data from Thing Speak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89524" y="3946228"/>
            <a:ext cx="48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CONDITIONAL PROGRAM</a:t>
            </a:r>
          </a:p>
          <a:p>
            <a:r>
              <a:rPr lang="en-US" dirty="0" smtClean="0"/>
              <a:t>Complete Logical Programming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72710" y="4806299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COPY TO ARDUINO IDE </a:t>
            </a:r>
          </a:p>
          <a:p>
            <a:r>
              <a:rPr lang="en-US" dirty="0" smtClean="0"/>
              <a:t>Copy code to Arduino IDE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71912" y="5678182"/>
            <a:ext cx="4489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6 : CONNECT TO NODE MCU DEV KIT  </a:t>
            </a:r>
          </a:p>
          <a:p>
            <a:r>
              <a:rPr lang="en-US" dirty="0" smtClean="0"/>
              <a:t>Add ESP to Arduino IDE </a:t>
            </a:r>
          </a:p>
          <a:p>
            <a:r>
              <a:rPr lang="en-US" dirty="0" smtClean="0"/>
              <a:t>Select Com Port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89524" y="6827064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7 : UPLOAD CODE</a:t>
            </a:r>
          </a:p>
          <a:p>
            <a:r>
              <a:rPr lang="en-US" dirty="0" smtClean="0"/>
              <a:t>Upload code to Node MCU</a:t>
            </a:r>
          </a:p>
        </p:txBody>
      </p:sp>
    </p:spTree>
    <p:extLst>
      <p:ext uri="{BB962C8B-B14F-4D97-AF65-F5344CB8AC3E}">
        <p14:creationId xmlns:p14="http://schemas.microsoft.com/office/powerpoint/2010/main" val="15251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03" y="1449086"/>
            <a:ext cx="3167097" cy="2656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4" t="25527" r="73018" b="56505"/>
          <a:stretch>
            <a:fillRect/>
          </a:stretch>
        </p:blipFill>
        <p:spPr bwMode="auto">
          <a:xfrm>
            <a:off x="347486" y="4325045"/>
            <a:ext cx="1536065" cy="8763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42" y="6363262"/>
            <a:ext cx="2914160" cy="31015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0" t="22032" r="23599" b="56818"/>
          <a:stretch>
            <a:fillRect/>
          </a:stretch>
        </p:blipFill>
        <p:spPr bwMode="auto">
          <a:xfrm>
            <a:off x="557087" y="8227560"/>
            <a:ext cx="2273552" cy="127599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3660" y="164884"/>
            <a:ext cx="6437640" cy="9590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  <a:p>
            <a:endParaRPr lang="en-US" sz="2119" u="sng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800" u="sng" dirty="0" smtClean="0">
                <a:hlinkClick r:id="rId6"/>
              </a:rPr>
              <a:t>http</a:t>
            </a:r>
            <a:r>
              <a:rPr lang="en-US" sz="1800" u="sng" dirty="0">
                <a:hlinkClick r:id="rId6"/>
              </a:rPr>
              <a:t>://easycoding.tn/TUNIOT/demos/code/</a:t>
            </a:r>
            <a:endParaRPr lang="en-IN" sz="1800" dirty="0"/>
          </a:p>
          <a:p>
            <a:endParaRPr lang="en-US" sz="1800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8491" y="1329470"/>
            <a:ext cx="23924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First we’ll work on the setup block as it’ll run only once and initialize the NodeMCU</a:t>
            </a:r>
          </a:p>
          <a:p>
            <a:endParaRPr lang="en-US" u="sng" dirty="0" smtClean="0"/>
          </a:p>
          <a:p>
            <a:r>
              <a:rPr lang="en-US" u="sng" dirty="0" smtClean="0"/>
              <a:t>STEP </a:t>
            </a:r>
            <a:r>
              <a:rPr lang="en-US" u="sng" dirty="0"/>
              <a:t>1 : SET UP TUNIOT </a:t>
            </a:r>
            <a:endParaRPr lang="en-US" u="sng" dirty="0" smtClean="0"/>
          </a:p>
          <a:p>
            <a:r>
              <a:rPr lang="en-IN" dirty="0" smtClean="0"/>
              <a:t>Step 1.1: First place the “Disconnect” block in the setup block.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087" y="6297496"/>
            <a:ext cx="2273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Step </a:t>
            </a:r>
            <a:r>
              <a:rPr lang="en-IN" dirty="0" smtClean="0"/>
              <a:t>1.2</a:t>
            </a:r>
            <a:r>
              <a:rPr lang="en-IN" dirty="0"/>
              <a:t>: Give </a:t>
            </a:r>
            <a:r>
              <a:rPr lang="en-IN" dirty="0" smtClean="0"/>
              <a:t>one </a:t>
            </a:r>
            <a:r>
              <a:rPr lang="en-IN" dirty="0"/>
              <a:t>second delay using the “Delay” block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36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91" y="2737783"/>
            <a:ext cx="4378390" cy="43339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Picture 1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9491" y="7339648"/>
            <a:ext cx="4898074" cy="186479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45717" y="1260455"/>
            <a:ext cx="55844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2 : WIFI CONNECTIVITY</a:t>
            </a:r>
          </a:p>
          <a:p>
            <a:r>
              <a:rPr lang="en-IN" dirty="0" smtClean="0"/>
              <a:t>Step 2.1: “Connect Network” block tell the NodeMCU to connect to the Wi-Fi whose details are being entered in the SSID and Password field</a:t>
            </a: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</p:spTree>
    <p:extLst>
      <p:ext uri="{BB962C8B-B14F-4D97-AF65-F5344CB8AC3E}">
        <p14:creationId xmlns:p14="http://schemas.microsoft.com/office/powerpoint/2010/main" val="24003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226" y="6100271"/>
            <a:ext cx="5409738" cy="25239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6" y="3100351"/>
            <a:ext cx="2901093" cy="2412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08226" y="1613728"/>
            <a:ext cx="5181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2.2: Now a “repeat while” block is used to wait till the Wi-Fi is connected. And for our reference a dot (.) is being printed every 300ms</a:t>
            </a:r>
            <a:endParaRPr lang="en-IN" dirty="0"/>
          </a:p>
        </p:txBody>
      </p:sp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027" y="3124199"/>
            <a:ext cx="2427873" cy="23889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</p:spTree>
    <p:extLst>
      <p:ext uri="{BB962C8B-B14F-4D97-AF65-F5344CB8AC3E}">
        <p14:creationId xmlns:p14="http://schemas.microsoft.com/office/powerpoint/2010/main" val="68745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8" y="1233086"/>
            <a:ext cx="3268572" cy="39095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9558" y="5370775"/>
            <a:ext cx="5031797" cy="254534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916001" y="1257962"/>
            <a:ext cx="19977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2.3: The loop will be exit </a:t>
            </a:r>
            <a:r>
              <a:rPr lang="en-IN" dirty="0"/>
              <a:t>a</a:t>
            </a:r>
            <a:r>
              <a:rPr lang="en-IN" dirty="0" smtClean="0"/>
              <a:t>s soon as the Wi-Fi is connected and a text will be printed to let us know the same using the “Print on new line” block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</p:spTree>
    <p:extLst>
      <p:ext uri="{BB962C8B-B14F-4D97-AF65-F5344CB8AC3E}">
        <p14:creationId xmlns:p14="http://schemas.microsoft.com/office/powerpoint/2010/main" val="75997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59" y="2675749"/>
            <a:ext cx="5219191" cy="32446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1A15F0-6739-4447-AD89-7D0B15FDA6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658" y="6358338"/>
            <a:ext cx="5219191" cy="1092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29660" y="1314450"/>
            <a:ext cx="521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3 : CONNECT TO CLOUD </a:t>
            </a:r>
          </a:p>
          <a:p>
            <a:r>
              <a:rPr lang="en-IN" dirty="0" smtClean="0"/>
              <a:t>Step 3: Use the “Connect Network” block to connect to the ThingSpeak website and procure data 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</p:spTree>
    <p:extLst>
      <p:ext uri="{BB962C8B-B14F-4D97-AF65-F5344CB8AC3E}">
        <p14:creationId xmlns:p14="http://schemas.microsoft.com/office/powerpoint/2010/main" val="42666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60" y="1257962"/>
            <a:ext cx="3519647" cy="31460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589459-6776-4D5D-A763-C34089845F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569" y="4716729"/>
            <a:ext cx="5423148" cy="1537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3931406" y="1283145"/>
            <a:ext cx="2486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4 : CONDITIONAL PROGRAM</a:t>
            </a:r>
          </a:p>
          <a:p>
            <a:r>
              <a:rPr lang="en-IN" dirty="0" smtClean="0"/>
              <a:t>Step 4.1: Use the “if-do” block to make some conditional logic programming. This will be used to check the value of the ThingSpeak channel and power ON/OFF the relay module accordingly.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798" y="5567857"/>
            <a:ext cx="2098331" cy="30029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98CF8-486D-4B48-B4A6-6633A9308AA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5214" y="8623930"/>
            <a:ext cx="5542825" cy="168174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191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33293" y="737431"/>
            <a:ext cx="5698846" cy="1815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15235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2F5496"/>
                </a:solidFill>
                <a:effectLst/>
                <a:latin typeface="Trebuchet MS (Body)"/>
                <a:ea typeface="Times New Roman" panose="02020603050405020304" pitchFamily="18" charset="0"/>
                <a:cs typeface="Times New Roman" panose="02020603050405020304" pitchFamily="18" charset="0"/>
              </a:rPr>
              <a:t>About the Kit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DIY Home Automation Kit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Key Features: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Remotely control any appliance using an app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No batteries required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2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71" y="3501788"/>
            <a:ext cx="2219325" cy="11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412030" y="2899283"/>
            <a:ext cx="259195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When the user presses a button on the app, data is sent by the app and is stored on the cloud. Value 1 is sent if ON button is pressed and value 0 is sent if OFF button is pressed. 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38023" y="7155996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pic>
        <p:nvPicPr>
          <p:cNvPr id="2052" name="Picture 2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906" y="6422616"/>
            <a:ext cx="4106429" cy="119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27948" y="5676436"/>
            <a:ext cx="27050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NodeMCU on the kit constantly reads data from the cloud. If it reads value 1 from the cloud, it switches ON the relay which turns the appliance ON. If the NodeMCU reads value 0 from the cloud, it switches OFF the relay which turns OFF the appliance.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rebuchet MS (Body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4571" y="280695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2F5496"/>
                </a:solidFill>
                <a:latin typeface="Trebuchet MS (Body)"/>
                <a:ea typeface="Times New Roman" panose="02020603050405020304" pitchFamily="18" charset="0"/>
                <a:cs typeface="Times New Roman" panose="02020603050405020304" pitchFamily="18" charset="0"/>
              </a:rPr>
              <a:t>How does the system work?</a:t>
            </a:r>
          </a:p>
        </p:txBody>
      </p:sp>
    </p:spTree>
    <p:extLst>
      <p:ext uri="{BB962C8B-B14F-4D97-AF65-F5344CB8AC3E}">
        <p14:creationId xmlns:p14="http://schemas.microsoft.com/office/powerpoint/2010/main" val="624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83" y="2149868"/>
            <a:ext cx="5542824" cy="18433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77" y="4218816"/>
            <a:ext cx="5605415" cy="918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5177" y="1277943"/>
            <a:ext cx="5450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4.2: Enter the ThingSpeak details like API key and channel number in the “Read field” block.</a:t>
            </a: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12" y="5363185"/>
            <a:ext cx="3012085" cy="28007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B538B7-9BB3-4C2B-A854-1790BD70224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65177" y="8576502"/>
            <a:ext cx="6598105" cy="13479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71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1" y="2433321"/>
            <a:ext cx="4388740" cy="23186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54AFDE-438B-4B8D-9850-04E66950C5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4269" y="5096751"/>
            <a:ext cx="5984716" cy="2765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EF4141-49BC-470C-8315-BF430BF824B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4269" y="8206789"/>
            <a:ext cx="5046134" cy="20632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269" y="1165255"/>
            <a:ext cx="545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Step 4.3: Use “DigitalWrite” block to control the relay (i.e. HIGH/LOW). Here “D1” means the pin no “D1” on the NodeMCU </a:t>
            </a:r>
          </a:p>
        </p:txBody>
      </p:sp>
    </p:spTree>
    <p:extLst>
      <p:ext uri="{BB962C8B-B14F-4D97-AF65-F5344CB8AC3E}">
        <p14:creationId xmlns:p14="http://schemas.microsoft.com/office/powerpoint/2010/main" val="8476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3" y="1037918"/>
            <a:ext cx="2453747" cy="2055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497" y="1037918"/>
            <a:ext cx="2553061" cy="20553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49" y="2838218"/>
            <a:ext cx="3454409" cy="27717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1118" y="5927744"/>
            <a:ext cx="545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STEP 5 : COPY TO ARDUINO IDE </a:t>
            </a:r>
          </a:p>
          <a:p>
            <a:r>
              <a:rPr lang="en-IN" dirty="0" smtClean="0"/>
              <a:t>Step 5.1 : </a:t>
            </a:r>
            <a:r>
              <a:rPr lang="en-US" dirty="0"/>
              <a:t>Copy the code from TUNIOT by clicking on the copy </a:t>
            </a:r>
            <a:r>
              <a:rPr lang="en-US" dirty="0" smtClean="0"/>
              <a:t>button.</a:t>
            </a:r>
            <a:endParaRPr lang="en-IN" dirty="0" smtClean="0"/>
          </a:p>
        </p:txBody>
      </p:sp>
      <p:pic>
        <p:nvPicPr>
          <p:cNvPr id="10" name="Picture 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8" y="7168812"/>
            <a:ext cx="5982657" cy="30554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58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93FAAE-A75F-4C32-BF17-238F554351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9613" y="1257963"/>
            <a:ext cx="3819329" cy="43147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4316047" y="1257962"/>
            <a:ext cx="1843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Step </a:t>
            </a:r>
            <a:r>
              <a:rPr lang="en-IN" dirty="0" smtClean="0"/>
              <a:t>5.2 </a:t>
            </a:r>
            <a:r>
              <a:rPr lang="en-IN" dirty="0"/>
              <a:t>: </a:t>
            </a:r>
            <a:r>
              <a:rPr lang="en-IN" dirty="0" smtClean="0"/>
              <a:t>P</a:t>
            </a:r>
            <a:r>
              <a:rPr lang="en-US" dirty="0" err="1" smtClean="0"/>
              <a:t>aste</a:t>
            </a:r>
            <a:r>
              <a:rPr lang="en-US" dirty="0" smtClean="0"/>
              <a:t> the copied code in </a:t>
            </a:r>
            <a:r>
              <a:rPr lang="en-US" dirty="0"/>
              <a:t>the Arduino </a:t>
            </a:r>
            <a:r>
              <a:rPr lang="en-US" dirty="0" smtClean="0"/>
              <a:t>IDE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98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806" y="1135164"/>
            <a:ext cx="6464978" cy="898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ESP8266WiFi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WiFiClient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(9600);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disconnect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(1000);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"WIFI NAME"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"WIFI PASSWORD"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status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WL_CONNECTED)))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(300);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"..."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println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"Connected to </a:t>
            </a:r>
            <a:r>
              <a:rPr lang="en-US" sz="1200" dirty="0" err="1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"api.thingspeak.com"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readIntField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(12345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 KEY"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 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5E6D0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200" b="1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ThingSpeak</a:t>
            </a:r>
            <a:r>
              <a:rPr lang="en-US" sz="1200" dirty="0" err="1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readIntField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(12345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5C5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"API KEY"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0)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  </a:t>
            </a:r>
            <a:r>
              <a:rPr lang="en-US" sz="1200" dirty="0" err="1">
                <a:solidFill>
                  <a:srgbClr val="D354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(16</a:t>
            </a:r>
            <a:r>
              <a:rPr lang="en-US" sz="1200" dirty="0">
                <a:solidFill>
                  <a:srgbClr val="434F54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979C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HIGH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 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219144" y="50242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19144" y="64978"/>
            <a:ext cx="6437640" cy="4396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CODE DESIGN – Node MCU</a:t>
            </a:r>
          </a:p>
        </p:txBody>
      </p:sp>
    </p:spTree>
    <p:extLst>
      <p:ext uri="{BB962C8B-B14F-4D97-AF65-F5344CB8AC3E}">
        <p14:creationId xmlns:p14="http://schemas.microsoft.com/office/powerpoint/2010/main" val="158036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5" name="Picture 4" descr="C:\Users\mac\Desktop\Tech Clubs\2 IoT\Videos\3 Installing nodemcu on ide and blink led.png"/>
          <p:cNvPicPr/>
          <p:nvPr/>
        </p:nvPicPr>
        <p:blipFill>
          <a:blip r:embed="rId3"/>
          <a:srcRect l="8000" t="8500" r="9000" b="8500"/>
          <a:stretch>
            <a:fillRect/>
          </a:stretch>
        </p:blipFill>
        <p:spPr bwMode="auto">
          <a:xfrm>
            <a:off x="4352696" y="4986420"/>
            <a:ext cx="1392498" cy="1392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50672" y="891123"/>
            <a:ext cx="55672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/>
              <a:t>STEP 6 : CONNECT TO NODE MCU DEV </a:t>
            </a:r>
            <a:r>
              <a:rPr lang="en-US" u="sng" dirty="0" smtClean="0"/>
              <a:t>KIT</a:t>
            </a:r>
          </a:p>
          <a:p>
            <a:r>
              <a:rPr lang="en-US" dirty="0" smtClean="0"/>
              <a:t>Step 6.1: Add ESP8266 board in the Arduino IDE, as Arduino doesn’t have it by default.</a:t>
            </a:r>
          </a:p>
          <a:p>
            <a:r>
              <a:rPr lang="en-US" dirty="0" smtClean="0"/>
              <a:t>Go to File &gt;&gt; Preferences &gt;&gt; Settings</a:t>
            </a:r>
          </a:p>
          <a:p>
            <a:endParaRPr lang="en-US" dirty="0"/>
          </a:p>
          <a:p>
            <a:r>
              <a:rPr lang="en-US" dirty="0"/>
              <a:t>In the “Additional Board </a:t>
            </a:r>
            <a:r>
              <a:rPr lang="en-US" dirty="0" smtClean="0"/>
              <a:t>Manager </a:t>
            </a:r>
            <a:r>
              <a:rPr lang="en-US" dirty="0"/>
              <a:t>URLs” field add</a:t>
            </a:r>
          </a:p>
          <a:p>
            <a:r>
              <a:rPr lang="en-US" dirty="0">
                <a:hlinkClick r:id="rId4"/>
              </a:rPr>
              <a:t>http://arduino.esp8266.com/stable/package_esp8266com_index.json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4" y="3476446"/>
            <a:ext cx="3596025" cy="29024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595671" y="6555318"/>
            <a:ext cx="5602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6.2: Now go to </a:t>
            </a:r>
            <a:r>
              <a:rPr lang="en-US" dirty="0"/>
              <a:t>Tools &gt;&gt; Boards &gt;&gt; Board </a:t>
            </a:r>
            <a:r>
              <a:rPr lang="en-US" dirty="0" smtClean="0"/>
              <a:t>Manager and </a:t>
            </a:r>
            <a:r>
              <a:rPr lang="en-US" dirty="0"/>
              <a:t>install the ESP8266 board.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71" y="7396059"/>
            <a:ext cx="5149523" cy="28719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254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60" y="12484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10" name="Picture 9" descr="NodeMCU connection with PC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25" y="3001052"/>
            <a:ext cx="2707277" cy="238510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1114E9-0DC3-4416-A50F-0A42679CA48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425" y="6345678"/>
            <a:ext cx="3163079" cy="3196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11425" y="1118200"/>
            <a:ext cx="56022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Step 6.3: Upload the code to the NodeMCU board</a:t>
            </a:r>
          </a:p>
          <a:p>
            <a:r>
              <a:rPr lang="en-US" dirty="0" smtClean="0"/>
              <a:t>Make sure you’ve selected the Board as “Node MCU 1.0” and COM Port 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AA5700-4BD9-461A-B3D6-F112D1E87E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82698" y="6509579"/>
            <a:ext cx="2858626" cy="28686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504" y="2573080"/>
            <a:ext cx="2751658" cy="310745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391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MECHANICAL 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FLOW CHART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1684805" y="1651944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MOUNT PCB </a:t>
            </a:r>
          </a:p>
          <a:p>
            <a:r>
              <a:rPr lang="en-US" dirty="0" smtClean="0"/>
              <a:t>Fix on base plate </a:t>
            </a:r>
          </a:p>
          <a:p>
            <a:r>
              <a:rPr lang="en-US" dirty="0" smtClean="0"/>
              <a:t>Make connections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4805" y="2759293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ASSEMBLE </a:t>
            </a:r>
          </a:p>
          <a:p>
            <a:r>
              <a:rPr lang="en-US" dirty="0" smtClean="0"/>
              <a:t>Fix Base First </a:t>
            </a:r>
          </a:p>
          <a:p>
            <a:r>
              <a:rPr lang="en-US" dirty="0" smtClean="0"/>
              <a:t>Assemble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4805" y="3851209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PLUG CONNECTIONS </a:t>
            </a:r>
          </a:p>
          <a:p>
            <a:r>
              <a:rPr lang="en-US" dirty="0" smtClean="0"/>
              <a:t>Assemble Plug </a:t>
            </a:r>
          </a:p>
          <a:p>
            <a:r>
              <a:rPr lang="en-US" dirty="0" smtClean="0"/>
              <a:t>Switches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84805" y="4941754"/>
            <a:ext cx="48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RELAY CONNECTIONS </a:t>
            </a:r>
          </a:p>
          <a:p>
            <a:r>
              <a:rPr lang="en-US" dirty="0" smtClean="0"/>
              <a:t>Complete Relay Connections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84805" y="5735533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POWER UP </a:t>
            </a:r>
          </a:p>
          <a:p>
            <a:r>
              <a:rPr lang="en-US" dirty="0" smtClean="0"/>
              <a:t>Test </a:t>
            </a:r>
          </a:p>
        </p:txBody>
      </p:sp>
    </p:spTree>
    <p:extLst>
      <p:ext uri="{BB962C8B-B14F-4D97-AF65-F5344CB8AC3E}">
        <p14:creationId xmlns:p14="http://schemas.microsoft.com/office/powerpoint/2010/main" val="10908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42" y="1537454"/>
            <a:ext cx="2639060" cy="23018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547751" y="1537454"/>
            <a:ext cx="2370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MOUNT PCB </a:t>
            </a:r>
          </a:p>
          <a:p>
            <a:r>
              <a:rPr lang="en-US" dirty="0" smtClean="0"/>
              <a:t>Step 1.1: Fix PCB on base plate 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44" y="5341912"/>
            <a:ext cx="4763314" cy="2824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697050" y="4635681"/>
            <a:ext cx="499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1.2: Make </a:t>
            </a:r>
            <a:r>
              <a:rPr lang="en-US" dirty="0" smtClean="0"/>
              <a:t>connections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4344" y="8322580"/>
            <a:ext cx="5379422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connections as shown in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circuit diagram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1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744870" y="4756589"/>
            <a:ext cx="2791144" cy="2333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460660" y="3769469"/>
            <a:ext cx="566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</a:t>
            </a:r>
            <a:r>
              <a:rPr lang="en-US" dirty="0" smtClean="0"/>
              <a:t> : ASSEMBLY</a:t>
            </a:r>
          </a:p>
          <a:p>
            <a:r>
              <a:rPr lang="en-US" dirty="0" smtClean="0"/>
              <a:t>Step 2.1: Place all the panels in its place.</a:t>
            </a: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460660" y="4763947"/>
            <a:ext cx="3111681" cy="2326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0" y="1310139"/>
            <a:ext cx="4997903" cy="2111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6"/>
          <a:stretch>
            <a:fillRect/>
          </a:stretch>
        </p:blipFill>
        <p:spPr>
          <a:xfrm>
            <a:off x="1059953" y="7246049"/>
            <a:ext cx="4133149" cy="30041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1313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LIST OF COMPONENTS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22" name="Picture 2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13622" r="5297" b="14766"/>
          <a:stretch>
            <a:fillRect/>
          </a:stretch>
        </p:blipFill>
        <p:spPr bwMode="auto">
          <a:xfrm>
            <a:off x="461033" y="1131151"/>
            <a:ext cx="2404996" cy="151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7" descr="Related image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10835" r="5817" b="11646"/>
          <a:stretch/>
        </p:blipFill>
        <p:spPr bwMode="auto">
          <a:xfrm>
            <a:off x="3237694" y="1212482"/>
            <a:ext cx="1505907" cy="13558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 descr="https://images-na.ssl-images-amazon.com/images/I/51n8fVANTIL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" t="9208" r="3793" b="6149"/>
          <a:stretch/>
        </p:blipFill>
        <p:spPr bwMode="auto">
          <a:xfrm>
            <a:off x="5369365" y="1257350"/>
            <a:ext cx="1495459" cy="13831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29" y="3433958"/>
            <a:ext cx="2233635" cy="15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Anchor by Panasonic Polycarbonate Roma Multi Socket (White)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33" y="3359296"/>
            <a:ext cx="1727836" cy="15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 descr="https://images-na.ssl-images-amazon.com/images/I/61POUF-j6ML._SL1500_.jp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4" r="23014"/>
          <a:stretch/>
        </p:blipFill>
        <p:spPr bwMode="auto">
          <a:xfrm>
            <a:off x="5940460" y="3433958"/>
            <a:ext cx="946860" cy="15168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3840" y="2649682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NodeMCU x1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26496" y="2577870"/>
            <a:ext cx="1895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Single Channel Relay Module x1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2399" y="2666204"/>
            <a:ext cx="173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AC to DC 5v Converter x1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0140" y="50931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PCB x1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30704" y="5025436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Socket x1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17964" y="502543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Switch x1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3292" y="599544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Plug 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x1</a:t>
            </a:r>
            <a:endParaRPr lang="en-IN" dirty="0">
              <a:latin typeface="Trebuchet MS (Body)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6272" y="5996653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Left Side 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Plate x1</a:t>
            </a:r>
            <a:endParaRPr lang="en-IN" dirty="0">
              <a:latin typeface="Trebuchet MS (Body)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2633" y="8381572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rebuchet MS (Body)"/>
              </a:rPr>
              <a:t>Bottom </a:t>
            </a:r>
            <a:r>
              <a:rPr lang="en-US" dirty="0">
                <a:latin typeface="Trebuchet MS (Body)"/>
              </a:rPr>
              <a:t>Plate </a:t>
            </a:r>
            <a:r>
              <a:rPr lang="en-US" dirty="0" smtClean="0">
                <a:latin typeface="Trebuchet MS (Body)"/>
              </a:rPr>
              <a:t>x1</a:t>
            </a:r>
            <a:endParaRPr lang="en-IN" dirty="0">
              <a:latin typeface="Trebuchet MS (Body)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4936" y="9600944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Nuts and Bolts 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x80</a:t>
            </a:r>
            <a:endParaRPr lang="en-IN" dirty="0">
              <a:latin typeface="Trebuchet MS (Body)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46027" y="5935139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USB Cable x1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626273" y="7220857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Right Side Plate x1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3246027" y="7172761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Back Plate x1</a:t>
            </a:r>
            <a:endParaRPr lang="en-IN" dirty="0"/>
          </a:p>
        </p:txBody>
      </p:sp>
      <p:sp>
        <p:nvSpPr>
          <p:cNvPr id="21" name="Rectangle 20"/>
          <p:cNvSpPr/>
          <p:nvPr/>
        </p:nvSpPr>
        <p:spPr>
          <a:xfrm>
            <a:off x="5402219" y="7220857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Front Plate x1</a:t>
            </a:r>
            <a:endParaRPr lang="en-IN" dirty="0"/>
          </a:p>
        </p:txBody>
      </p:sp>
      <p:sp>
        <p:nvSpPr>
          <p:cNvPr id="23" name="Rectangle 22"/>
          <p:cNvSpPr/>
          <p:nvPr/>
        </p:nvSpPr>
        <p:spPr>
          <a:xfrm>
            <a:off x="936375" y="8257884"/>
            <a:ext cx="1454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Top Plate x1</a:t>
            </a:r>
            <a:endParaRPr lang="en-IN" dirty="0"/>
          </a:p>
        </p:txBody>
      </p:sp>
      <p:sp>
        <p:nvSpPr>
          <p:cNvPr id="24" name="Rectangle 23"/>
          <p:cNvSpPr/>
          <p:nvPr/>
        </p:nvSpPr>
        <p:spPr>
          <a:xfrm>
            <a:off x="5412399" y="832235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Partition x1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3234048" y="9550603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Jumper </a:t>
            </a:r>
            <a:r>
              <a:rPr lang="en-US" dirty="0" smtClean="0">
                <a:latin typeface="Trebuchet MS (Body)"/>
              </a:rPr>
              <a:t>Wires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5610260" y="955060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rebuchet MS (Body)"/>
              </a:rPr>
              <a:t>Wires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62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984BB-F7F3-4337-9CDD-F27E297554D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8252" y="898919"/>
            <a:ext cx="2884580" cy="27810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979069" y="1135164"/>
            <a:ext cx="1934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2.2: Final output should be same as it is shown in the figure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093" y="4364346"/>
            <a:ext cx="2492598" cy="198351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448294" y="4617441"/>
            <a:ext cx="30191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Step 3: Plug Connections: Step 3.1: </a:t>
            </a:r>
            <a:r>
              <a:rPr lang="en-US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Connect </a:t>
            </a:r>
            <a:r>
              <a:rPr lang="en-US" dirty="0">
                <a:ea typeface="Calibri" panose="020F0502020204030204" pitchFamily="34" charset="0"/>
                <a:cs typeface="Times New Roman" panose="02020603050405020304" pitchFamily="18" charset="0"/>
              </a:rPr>
              <a:t>the red and black wires from the plug to the screw terminals marked Live and Neutral.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3359132" y="7032211"/>
            <a:ext cx="3174521" cy="2372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Step 3.2: Switch Connections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one end of the 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Switch to the screw terminal marked </a:t>
            </a: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“Live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the other end of the screw terminal to the end of the socket marked “L”.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48" y="6833514"/>
            <a:ext cx="2533984" cy="27694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207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27" y="1373181"/>
            <a:ext cx="2897027" cy="226716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523457" y="1200653"/>
            <a:ext cx="3047062" cy="266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Step 4: Relay </a:t>
            </a:r>
            <a:r>
              <a:rPr lang="en-US" u="sng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Connections </a:t>
            </a:r>
            <a:r>
              <a:rPr lang="en-US" u="sng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Step 4.1: Output </a:t>
            </a:r>
            <a:r>
              <a:rPr lang="en-US" u="sng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Side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“NO” terminal of the Relay to the screw terminal marked “Neutral”.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“COM” terminal of the Relay to the end of the socket marked “N”.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260" y="12484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smtClean="0">
                <a:solidFill>
                  <a:schemeClr val="accent2">
                    <a:lumMod val="50000"/>
                  </a:schemeClr>
                </a:solidFill>
              </a:rPr>
              <a:t>ASSEMBLY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1" name="Picture 2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57" y="4470435"/>
            <a:ext cx="2979028" cy="179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/>
          <p:cNvSpPr/>
          <p:nvPr/>
        </p:nvSpPr>
        <p:spPr>
          <a:xfrm>
            <a:off x="750095" y="4470435"/>
            <a:ext cx="2773362" cy="2372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u="sng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Step 4.2: Control </a:t>
            </a:r>
            <a:r>
              <a:rPr lang="en-US" u="sng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Side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the “</a:t>
            </a:r>
            <a:r>
              <a:rPr lang="en-US" dirty="0" err="1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Vcc</a:t>
            </a: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” pin of Relay to the pin adjacent to it marked “</a:t>
            </a:r>
            <a:r>
              <a:rPr lang="en-US" dirty="0" err="1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Vcc</a:t>
            </a: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Connect pin “D1” of NodeMCU to the Relay module pin marked “IN</a:t>
            </a:r>
            <a:r>
              <a:rPr lang="en-US" dirty="0" smtClean="0">
                <a:latin typeface="Trebuchet MS (Body)"/>
                <a:ea typeface="Calibri" panose="020F0502020204030204" pitchFamily="34" charset="0"/>
                <a:cs typeface="Times New Roman" panose="02020603050405020304" pitchFamily="18" charset="0"/>
              </a:rPr>
              <a:t>”.</a:t>
            </a:r>
            <a:endParaRPr lang="en-IN" dirty="0">
              <a:latin typeface="Trebuchet MS (Body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7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ADDITIONAL RESOURCES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519" y="4901007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CERTIFICATE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78" y="5303297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sp>
        <p:nvSpPr>
          <p:cNvPr id="6" name="Rectangle 5"/>
          <p:cNvSpPr/>
          <p:nvPr/>
        </p:nvSpPr>
        <p:spPr>
          <a:xfrm>
            <a:off x="311425" y="573824"/>
            <a:ext cx="3886200" cy="22004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 err="1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Mentornet</a:t>
            </a:r>
            <a:r>
              <a:rPr lang="en-US" sz="2800" b="1" kern="0" dirty="0">
                <a:solidFill>
                  <a:srgbClr val="2F5496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Resources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 us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Articles to read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2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533" y="1662501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1 &gt;&gt; LOG IN THINGSPEAK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7847" y="563210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 COLLECT | ANALYSE | ACT ON IOT DATA </a:t>
            </a:r>
            <a:endParaRPr lang="en-US" sz="1467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18" y="1537453"/>
            <a:ext cx="3008268" cy="19242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 descr="1-things_peak_setup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65"/>
          <a:stretch>
            <a:fillRect/>
          </a:stretch>
        </p:blipFill>
        <p:spPr bwMode="auto">
          <a:xfrm>
            <a:off x="4784489" y="4083957"/>
            <a:ext cx="2571750" cy="863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83C1F-7EB4-4820-82D1-132E72723FFF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2"/>
          <a:stretch/>
        </p:blipFill>
        <p:spPr>
          <a:xfrm>
            <a:off x="4795886" y="5074832"/>
            <a:ext cx="1929130" cy="10001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26F3E-BFA2-44C6-B2A5-EC3D4CFAF9B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18" y="5423653"/>
            <a:ext cx="2098675" cy="1935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53660" y="164884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CLOUD BASED DATA BASE SET UP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7533" y="2064791"/>
            <a:ext cx="6334966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CREATE AN ACCOUNT</a:t>
            </a:r>
          </a:p>
          <a:p>
            <a:r>
              <a:rPr lang="en-US" sz="1467" dirty="0" smtClean="0"/>
              <a:t>https://www.thingSpeak.com/ 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53660" y="3954417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2 &gt;&gt; CREATE A NEW CHANNEL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3660" y="4356707"/>
            <a:ext cx="6334966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TO STORE AND RETRIEVE DATA </a:t>
            </a:r>
          </a:p>
          <a:p>
            <a:r>
              <a:rPr lang="en-US" sz="1467" dirty="0" smtClean="0"/>
              <a:t>Save the channel after filling in the details. </a:t>
            </a:r>
          </a:p>
          <a:p>
            <a:r>
              <a:rPr lang="en-US" sz="1467" dirty="0" smtClean="0"/>
              <a:t>(Name, Channel 1)</a:t>
            </a:r>
          </a:p>
          <a:p>
            <a:endParaRPr lang="en-US" sz="1467" dirty="0" smtClean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762657" y="6155705"/>
            <a:ext cx="5916704" cy="11226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88620" rtl="0" eaLnBrk="1" latinLnBrk="0" hangingPunct="1">
              <a:spcBef>
                <a:spcPct val="0"/>
              </a:spcBef>
              <a:buNone/>
              <a:defRPr sz="306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STEP 3 &gt;&gt; ACCESS API KEYS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62657" y="6589499"/>
            <a:ext cx="6334966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API WRITE KEY ALLOWS DATA TO BE WRITTEN </a:t>
            </a:r>
          </a:p>
          <a:p>
            <a:r>
              <a:rPr lang="en-US" sz="1467" dirty="0" smtClean="0"/>
              <a:t>API READ KEY ALLOWS DATA TO BE READ </a:t>
            </a:r>
          </a:p>
          <a:p>
            <a:endParaRPr lang="en-US" sz="1467" dirty="0" smtClean="0"/>
          </a:p>
        </p:txBody>
      </p:sp>
      <p:pic>
        <p:nvPicPr>
          <p:cNvPr id="18" name="Picture 1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3" y="8860714"/>
            <a:ext cx="3508376" cy="167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002" y="7585365"/>
            <a:ext cx="3792071" cy="146543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Right Arrow 20"/>
          <p:cNvSpPr/>
          <p:nvPr/>
        </p:nvSpPr>
        <p:spPr>
          <a:xfrm>
            <a:off x="4659802" y="9211765"/>
            <a:ext cx="1270338" cy="66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1590972" y="7925463"/>
            <a:ext cx="1270338" cy="667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9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 smtClean="0"/>
              <a:t>FLOW CHART </a:t>
            </a:r>
            <a:endParaRPr lang="en-US" sz="1467" dirty="0"/>
          </a:p>
        </p:txBody>
      </p:sp>
      <p:sp>
        <p:nvSpPr>
          <p:cNvPr id="11" name="TextBox 10"/>
          <p:cNvSpPr txBox="1"/>
          <p:nvPr/>
        </p:nvSpPr>
        <p:spPr>
          <a:xfrm>
            <a:off x="2068596" y="1516355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 APP CREATION </a:t>
            </a:r>
          </a:p>
          <a:p>
            <a:r>
              <a:rPr lang="en-US" u="sng" dirty="0" smtClean="0">
                <a:hlinkClick r:id="rId3"/>
              </a:rPr>
              <a:t>www.ai2.appinventor.mit.edu</a:t>
            </a:r>
            <a:endParaRPr lang="en-US" dirty="0" smtClean="0"/>
          </a:p>
          <a:p>
            <a:r>
              <a:rPr lang="en-US" dirty="0" smtClean="0"/>
              <a:t>Click create app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98873" y="2759293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2 : NEW PROJECT  </a:t>
            </a:r>
          </a:p>
          <a:p>
            <a:r>
              <a:rPr lang="en-US" dirty="0" smtClean="0"/>
              <a:t>Name the project </a:t>
            </a:r>
          </a:p>
          <a:p>
            <a:r>
              <a:rPr lang="en-US" dirty="0" smtClean="0"/>
              <a:t>“Smart Plug 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98873" y="3924251"/>
            <a:ext cx="34465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FRONT END </a:t>
            </a:r>
          </a:p>
          <a:p>
            <a:r>
              <a:rPr lang="en-US" dirty="0" smtClean="0"/>
              <a:t>Drag Button </a:t>
            </a:r>
          </a:p>
          <a:p>
            <a:r>
              <a:rPr lang="en-US" dirty="0" smtClean="0"/>
              <a:t>Rename to ON / OFF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68596" y="5111052"/>
            <a:ext cx="4149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: ADD WEB CONNECTIVITY</a:t>
            </a:r>
          </a:p>
          <a:p>
            <a:r>
              <a:rPr lang="en-US" dirty="0" smtClean="0"/>
              <a:t>Add when Button1. Click Do … </a:t>
            </a:r>
          </a:p>
          <a:p>
            <a:r>
              <a:rPr lang="en-US" dirty="0" smtClean="0"/>
              <a:t>Http “API Key “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68596" y="6276010"/>
            <a:ext cx="4149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5 : Install APP</a:t>
            </a:r>
          </a:p>
          <a:p>
            <a:r>
              <a:rPr lang="en-US" dirty="0" smtClean="0"/>
              <a:t>App is ready to install</a:t>
            </a:r>
          </a:p>
        </p:txBody>
      </p:sp>
    </p:spTree>
    <p:extLst>
      <p:ext uri="{BB962C8B-B14F-4D97-AF65-F5344CB8AC3E}">
        <p14:creationId xmlns:p14="http://schemas.microsoft.com/office/powerpoint/2010/main" val="184396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4" name="Picture 3" descr="http://appinventor.mit.edu/explore/sites/all/themes/appinventor/logo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50" y="1308161"/>
            <a:ext cx="2062480" cy="791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47" y="2983764"/>
            <a:ext cx="5123529" cy="33470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 rotWithShape="1">
          <a:blip r:embed="rId5"/>
          <a:srcRect l="4923" r="6178"/>
          <a:stretch/>
        </p:blipFill>
        <p:spPr bwMode="auto">
          <a:xfrm>
            <a:off x="3361210" y="7041668"/>
            <a:ext cx="2664664" cy="295392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970250" y="1492434"/>
            <a:ext cx="344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1 :</a:t>
            </a:r>
            <a:r>
              <a:rPr lang="en-US" dirty="0" smtClean="0"/>
              <a:t> App creation</a:t>
            </a:r>
            <a:endParaRPr lang="en-US" u="sng" dirty="0" smtClean="0"/>
          </a:p>
          <a:p>
            <a:r>
              <a:rPr lang="en-US" dirty="0" smtClean="0"/>
              <a:t>Step 1.1: Go to </a:t>
            </a:r>
            <a:r>
              <a:rPr lang="en-US" u="sng" dirty="0" smtClean="0">
                <a:hlinkClick r:id="rId6"/>
              </a:rPr>
              <a:t>ai2.appinventor.mit.edu</a:t>
            </a:r>
            <a:endParaRPr lang="en-US" u="sng" dirty="0" smtClean="0"/>
          </a:p>
          <a:p>
            <a:r>
              <a:rPr lang="en-US" dirty="0" smtClean="0"/>
              <a:t>And click “Create Apps”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4050" y="7215206"/>
            <a:ext cx="252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1.2 : A google sign will be required to create an app.</a:t>
            </a:r>
            <a:endParaRPr lang="en-US" dirty="0"/>
          </a:p>
          <a:p>
            <a:r>
              <a:rPr lang="en-US" dirty="0" smtClean="0"/>
              <a:t>Use your GMAIL ID or create a new one.</a:t>
            </a:r>
          </a:p>
        </p:txBody>
      </p:sp>
    </p:spTree>
    <p:extLst>
      <p:ext uri="{BB962C8B-B14F-4D97-AF65-F5344CB8AC3E}">
        <p14:creationId xmlns:p14="http://schemas.microsoft.com/office/powerpoint/2010/main" val="7145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" y="7072242"/>
            <a:ext cx="5473480" cy="24601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4" name="Picture 3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6" y="1870802"/>
            <a:ext cx="5616285" cy="19821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17" y="4251123"/>
            <a:ext cx="2449195" cy="1280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08486" y="1000578"/>
            <a:ext cx="5509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</a:t>
            </a:r>
            <a:r>
              <a:rPr lang="en-US" u="sng" dirty="0"/>
              <a:t>2</a:t>
            </a:r>
            <a:r>
              <a:rPr lang="en-US" u="sng" dirty="0" smtClean="0"/>
              <a:t> : New Project</a:t>
            </a:r>
          </a:p>
          <a:p>
            <a:r>
              <a:rPr lang="en-US" dirty="0" smtClean="0"/>
              <a:t>Step 2.1: Click on the “Create Project” button.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6002" y="4160684"/>
            <a:ext cx="2599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2.2: Name your project “ Smart Plug”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486" y="5978597"/>
            <a:ext cx="344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3 : Front End Design</a:t>
            </a:r>
          </a:p>
          <a:p>
            <a:r>
              <a:rPr lang="en-US" dirty="0" smtClean="0"/>
              <a:t>Step 3.1: Drag a button</a:t>
            </a:r>
          </a:p>
        </p:txBody>
      </p:sp>
    </p:spTree>
    <p:extLst>
      <p:ext uri="{BB962C8B-B14F-4D97-AF65-F5344CB8AC3E}">
        <p14:creationId xmlns:p14="http://schemas.microsoft.com/office/powerpoint/2010/main" val="7578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CREATION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2"/>
          <a:stretch/>
        </p:blipFill>
        <p:spPr bwMode="auto">
          <a:xfrm>
            <a:off x="513248" y="998727"/>
            <a:ext cx="1614170" cy="274066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704" y="2496057"/>
            <a:ext cx="2682875" cy="124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36" y="4623725"/>
            <a:ext cx="5384228" cy="25853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639406" y="973096"/>
            <a:ext cx="2905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3.2 : Rename it to “ON”. This will change its name on the backend side of the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763" y="4016383"/>
            <a:ext cx="544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3.3 : Rename the name on Frontend side too.</a:t>
            </a:r>
          </a:p>
        </p:txBody>
      </p:sp>
      <p:pic>
        <p:nvPicPr>
          <p:cNvPr id="9" name="Picture 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406" y="7853663"/>
            <a:ext cx="4023975" cy="205193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51762" y="7874276"/>
            <a:ext cx="2032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3.4 : Similarly, add another button and change its name to “OFF” on both backend and frontend side</a:t>
            </a:r>
          </a:p>
        </p:txBody>
      </p:sp>
    </p:spTree>
    <p:extLst>
      <p:ext uri="{BB962C8B-B14F-4D97-AF65-F5344CB8AC3E}">
        <p14:creationId xmlns:p14="http://schemas.microsoft.com/office/powerpoint/2010/main" val="39456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" y="12484"/>
            <a:ext cx="5916704" cy="1122680"/>
          </a:xfrm>
        </p:spPr>
        <p:txBody>
          <a:bodyPr>
            <a:normAutofit/>
          </a:bodyPr>
          <a:lstStyle/>
          <a:p>
            <a:r>
              <a:rPr lang="en-US" sz="2119" u="sng" dirty="0" smtClean="0">
                <a:solidFill>
                  <a:schemeClr val="accent2">
                    <a:lumMod val="50000"/>
                  </a:schemeClr>
                </a:solidFill>
              </a:rPr>
              <a:t>APP DESIGN </a:t>
            </a:r>
            <a:endParaRPr lang="en-US" sz="2119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19" y="414774"/>
            <a:ext cx="6334966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COMPANY PORTFOLIO 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52"/>
          <a:stretch/>
        </p:blipFill>
        <p:spPr bwMode="auto">
          <a:xfrm>
            <a:off x="574965" y="937289"/>
            <a:ext cx="2116093" cy="261753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10445" y="934387"/>
            <a:ext cx="2763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Step 3.5 : Add web component to the screen from the “Connectivity” Palette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54819"/>
            <a:ext cx="2893434" cy="311256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74965" y="4510937"/>
            <a:ext cx="3082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Step 4 </a:t>
            </a:r>
            <a:r>
              <a:rPr lang="en-US" dirty="0" smtClean="0"/>
              <a:t>: WEB CONNECTIVITY</a:t>
            </a:r>
          </a:p>
          <a:p>
            <a:r>
              <a:rPr lang="en-US" dirty="0" smtClean="0"/>
              <a:t>Step 4.1: Drag the web component from the “Connectivity” Palette</a:t>
            </a:r>
          </a:p>
        </p:txBody>
      </p:sp>
      <p:pic>
        <p:nvPicPr>
          <p:cNvPr id="12" name="Picture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5" y="7023306"/>
            <a:ext cx="5007860" cy="31460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9865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6079</TotalTime>
  <Words>1665</Words>
  <Application>Microsoft Office PowerPoint</Application>
  <PresentationFormat>Custom</PresentationFormat>
  <Paragraphs>284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Times New Roman</vt:lpstr>
      <vt:lpstr>Trebuchet MS</vt:lpstr>
      <vt:lpstr>Trebuchet MS (Body)</vt:lpstr>
      <vt:lpstr>Wingdings 3</vt:lpstr>
      <vt:lpstr>Facet</vt:lpstr>
      <vt:lpstr>PowerPoint Presentation</vt:lpstr>
      <vt:lpstr>PowerPoint Presentation</vt:lpstr>
      <vt:lpstr>LIST OF COMPONENTS </vt:lpstr>
      <vt:lpstr>STEP 1 &gt;&gt; LOG IN THINGSPEAK </vt:lpstr>
      <vt:lpstr>APP CREATION  </vt:lpstr>
      <vt:lpstr>APP CREATION </vt:lpstr>
      <vt:lpstr>APP CREATION </vt:lpstr>
      <vt:lpstr>APP CREATION </vt:lpstr>
      <vt:lpstr>APP DESIGN </vt:lpstr>
      <vt:lpstr>APP DESIGN </vt:lpstr>
      <vt:lpstr>APP DESIGN </vt:lpstr>
      <vt:lpstr>APP DESIGN </vt:lpstr>
      <vt:lpstr>CODE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ASSEMBLY </vt:lpstr>
      <vt:lpstr>PowerPoint Presentation</vt:lpstr>
      <vt:lpstr>MECHANICAL ASSEMBLY </vt:lpstr>
      <vt:lpstr>ASSEMBLY </vt:lpstr>
      <vt:lpstr>ASSEMBLY </vt:lpstr>
      <vt:lpstr>ASSEMBLY </vt:lpstr>
      <vt:lpstr>PowerPoint Presentation</vt:lpstr>
      <vt:lpstr>ADDITIONAL RESOURCES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Oxygen 2 Innovation</dc:title>
  <dc:creator>o2i</dc:creator>
  <cp:lastModifiedBy>O2I_Harsh</cp:lastModifiedBy>
  <cp:revision>454</cp:revision>
  <dcterms:created xsi:type="dcterms:W3CDTF">2017-12-13T05:46:35Z</dcterms:created>
  <dcterms:modified xsi:type="dcterms:W3CDTF">2019-06-07T05:38:09Z</dcterms:modified>
</cp:coreProperties>
</file>